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94" r:id="rId2"/>
    <p:sldId id="273" r:id="rId3"/>
    <p:sldId id="275" r:id="rId4"/>
    <p:sldId id="274" r:id="rId5"/>
    <p:sldId id="270" r:id="rId6"/>
    <p:sldId id="293" r:id="rId7"/>
    <p:sldId id="271" r:id="rId8"/>
    <p:sldId id="290" r:id="rId9"/>
    <p:sldId id="284" r:id="rId10"/>
    <p:sldId id="287" r:id="rId11"/>
    <p:sldId id="288" r:id="rId12"/>
    <p:sldId id="268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92" r:id="rId21"/>
    <p:sldId id="295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39706-EA91-4D19-BF09-4006734B667E}" type="datetimeFigureOut">
              <a:rPr lang="pl-PL" smtClean="0"/>
              <a:pPr/>
              <a:t>2021-08-21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AFB24-7542-436F-96B3-0980565BD92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2021-08-21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2021-08-21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2021-08-21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2021-08-21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2021-08-21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2021-08-21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2021-08-21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2021-08-21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2021-08-21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2021-08-21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2021-08-21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F489D89-B164-4ADD-9B61-B5F19D4C0A46}" type="datetimeFigureOut">
              <a:rPr lang="pl-PL" smtClean="0"/>
              <a:pPr/>
              <a:t>2021-08-21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abczdrowie.pl/" TargetMode="External"/><Relationship Id="rId2" Type="http://schemas.openxmlformats.org/officeDocument/2006/relationships/hyperlink" Target="http://portalwiedzy.onet.pl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farmacja.umed.wroc.pl/sites/default/files/files/Konserwanty_i_przeciwutleniacze.pdf" TargetMode="External"/><Relationship Id="rId5" Type="http://schemas.openxmlformats.org/officeDocument/2006/relationships/hyperlink" Target="http://pl.wikipedia.org/" TargetMode="External"/><Relationship Id="rId4" Type="http://schemas.openxmlformats.org/officeDocument/2006/relationships/hyperlink" Target="http://www.odchudzanko.pl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91393" y="2204864"/>
            <a:ext cx="7406640" cy="1472184"/>
          </a:xfrm>
        </p:spPr>
        <p:txBody>
          <a:bodyPr/>
          <a:lstStyle/>
          <a:p>
            <a:r>
              <a:rPr lang="pl-PL" dirty="0"/>
              <a:t>Składniki aktywne w kosmetykach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47664" y="4149619"/>
            <a:ext cx="7406640" cy="1752600"/>
          </a:xfrm>
        </p:spPr>
        <p:txBody>
          <a:bodyPr>
            <a:normAutofit/>
          </a:bodyPr>
          <a:lstStyle/>
          <a:p>
            <a:r>
              <a:rPr lang="pl-PL" dirty="0"/>
              <a:t>Web Quest dla uczniów niesłyszących z zakresu przedmiotu kosmetyka pielęgnacyjna i upiększająca twarzy ,szyi i dekoltu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6" name="Picture 2" descr="EOG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32656"/>
            <a:ext cx="1279159" cy="8963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Proces: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Uczniowie mają czas na opracowanie i przedstawienie projektu trzy tygodnie:</a:t>
            </a:r>
          </a:p>
          <a:p>
            <a:r>
              <a:rPr lang="pl-PL" dirty="0"/>
              <a:t>Plan pracy:</a:t>
            </a:r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35323728"/>
              </p:ext>
            </p:extLst>
          </p:nvPr>
        </p:nvGraphicFramePr>
        <p:xfrm>
          <a:off x="755576" y="3573016"/>
          <a:ext cx="7704856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48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Pierwszy tydzień: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Zapoznanie z zakresem zadań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Rozdzielenie zagadnień do opracowania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Zapoznanie ze źródłami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Poszukanie informacji na temat składników aktywnych w kosmetykach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Opracowanie wspólnego tematu opowiadania lub informacji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76763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Proces: 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51802748"/>
              </p:ext>
            </p:extLst>
          </p:nvPr>
        </p:nvGraphicFramePr>
        <p:xfrm>
          <a:off x="1435100" y="1447800"/>
          <a:ext cx="7499350" cy="1900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93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48454">
                <a:tc>
                  <a:txBody>
                    <a:bodyPr/>
                    <a:lstStyle/>
                    <a:p>
                      <a:r>
                        <a:rPr lang="pl-PL" dirty="0"/>
                        <a:t>Drugi tydzień:</a:t>
                      </a:r>
                    </a:p>
                  </a:txBody>
                  <a:tcPr marL="83326" marR="83326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5235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/>
                        <a:t>Przeglądnięcie  zebranych</a:t>
                      </a:r>
                      <a:r>
                        <a:rPr lang="pl-PL" baseline="0" dirty="0"/>
                        <a:t> informacji dotyczących tematyki zadania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Opracowanie prezentacji zawierającej poprawność gramatyczną  i odpowiedni dobór  słownictwa zawodowego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Przygotowanie prezentacji o  składnikach aktywnych</a:t>
                      </a:r>
                    </a:p>
                  </a:txBody>
                  <a:tcPr marL="83326" marR="83326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16786365"/>
              </p:ext>
            </p:extLst>
          </p:nvPr>
        </p:nvGraphicFramePr>
        <p:xfrm>
          <a:off x="467544" y="4149081"/>
          <a:ext cx="8208912" cy="171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97808">
                <a:tc>
                  <a:txBody>
                    <a:bodyPr/>
                    <a:lstStyle/>
                    <a:p>
                      <a:r>
                        <a:rPr lang="pl-PL" dirty="0"/>
                        <a:t>Trzeci tydzień: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Dopracowanie techniczne całej prezentacji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Prezentacja efektów swojej pracy na forum klasy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96883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ytuł 1"/>
          <p:cNvSpPr>
            <a:spLocks noGrp="1"/>
          </p:cNvSpPr>
          <p:nvPr>
            <p:ph type="title" idx="4294967295"/>
          </p:nvPr>
        </p:nvSpPr>
        <p:spPr>
          <a:xfrm>
            <a:off x="671513" y="857250"/>
            <a:ext cx="8472487" cy="4516438"/>
          </a:xfrm>
        </p:spPr>
        <p:txBody>
          <a:bodyPr>
            <a:normAutofit fontScale="90000"/>
          </a:bodyPr>
          <a:lstStyle/>
          <a:p>
            <a:pPr>
              <a:buFont typeface="Wingdings" pitchFamily="2" charset="2"/>
              <a:buChar char="ü"/>
            </a:pPr>
            <a:r>
              <a:rPr lang="pl-PL" sz="2200" b="1" dirty="0"/>
              <a:t>witaminy w </a:t>
            </a:r>
            <a:r>
              <a:rPr lang="pl-PL" sz="2200" b="1" dirty="0" err="1"/>
              <a:t>internecie</a:t>
            </a:r>
            <a:r>
              <a:rPr lang="pl-PL" sz="5400" dirty="0"/>
              <a:t/>
            </a:r>
            <a:br>
              <a:rPr lang="pl-PL" sz="5400" dirty="0"/>
            </a:br>
            <a:r>
              <a:rPr lang="pl-PL" sz="5400" dirty="0"/>
              <a:t/>
            </a:r>
            <a:br>
              <a:rPr lang="pl-PL" sz="5400" dirty="0"/>
            </a:br>
            <a:r>
              <a:rPr lang="pl-PL" sz="2200" dirty="0"/>
              <a:t>podręcznik  pt „ Kosmetyka pielęgnacyjna i upiększająca twarzy, szyi i dekoltu” aut: B. Drygas, M. Mrozowska, R. </a:t>
            </a:r>
            <a:r>
              <a:rPr lang="pl-PL" sz="2200" dirty="0" err="1"/>
              <a:t>Szpindor</a:t>
            </a:r>
            <a:r>
              <a:rPr lang="pl-PL" sz="2200" dirty="0"/>
              <a:t>.</a:t>
            </a:r>
            <a:br>
              <a:rPr lang="pl-PL" sz="2200" dirty="0"/>
            </a:br>
            <a:r>
              <a:rPr lang="pl-PL" sz="2200" dirty="0"/>
              <a:t/>
            </a:r>
            <a:br>
              <a:rPr lang="pl-PL" sz="2200" dirty="0"/>
            </a:br>
            <a:r>
              <a:rPr lang="pl-PL" sz="2400" dirty="0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http</a:t>
            </a:r>
            <a:r>
              <a:rPr lang="pl-PL" sz="2400" dirty="0">
                <a:solidFill>
                  <a:schemeClr val="bg2">
                    <a:lumMod val="50000"/>
                  </a:schemeClr>
                </a:solidFill>
                <a:hlinkClick r:id="rId2"/>
              </a:rPr>
              <a:t>://portalwiedzy.onet.pl</a:t>
            </a:r>
            <a:r>
              <a:rPr lang="pl-PL" sz="24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pl-PL" sz="24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pl-PL" sz="2400" dirty="0" smtClean="0">
                <a:solidFill>
                  <a:schemeClr val="bg2">
                    <a:lumMod val="50000"/>
                  </a:schemeClr>
                </a:solidFill>
                <a:hlinkClick r:id="rId3"/>
              </a:rPr>
              <a:t>http</a:t>
            </a:r>
            <a:r>
              <a:rPr lang="pl-PL" sz="2400" dirty="0">
                <a:solidFill>
                  <a:schemeClr val="bg2">
                    <a:lumMod val="50000"/>
                  </a:schemeClr>
                </a:solidFill>
                <a:hlinkClick r:id="rId3"/>
              </a:rPr>
              <a:t>://portal.abczdrowie.pl</a:t>
            </a:r>
            <a:r>
              <a:rPr lang="pl-PL" sz="24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pl-PL" sz="24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pl-PL" sz="2400" dirty="0" smtClean="0">
                <a:solidFill>
                  <a:schemeClr val="bg2">
                    <a:lumMod val="50000"/>
                  </a:schemeClr>
                </a:solidFill>
                <a:hlinkClick r:id="rId4"/>
              </a:rPr>
              <a:t>http</a:t>
            </a:r>
            <a:r>
              <a:rPr lang="pl-PL" sz="2400" dirty="0">
                <a:solidFill>
                  <a:schemeClr val="bg2">
                    <a:lumMod val="50000"/>
                  </a:schemeClr>
                </a:solidFill>
                <a:hlinkClick r:id="rId4"/>
              </a:rPr>
              <a:t>://www.odchudzanko.pl</a:t>
            </a:r>
            <a:r>
              <a:rPr lang="pl-PL" sz="24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pl-PL" sz="24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pl-PL" sz="2400" dirty="0" smtClean="0">
                <a:solidFill>
                  <a:schemeClr val="bg2">
                    <a:lumMod val="50000"/>
                  </a:schemeClr>
                </a:solidFill>
                <a:hlinkClick r:id="rId5"/>
              </a:rPr>
              <a:t>http</a:t>
            </a:r>
            <a:r>
              <a:rPr lang="pl-PL" sz="2400" dirty="0">
                <a:solidFill>
                  <a:schemeClr val="bg2">
                    <a:lumMod val="50000"/>
                  </a:schemeClr>
                </a:solidFill>
                <a:hlinkClick r:id="rId5"/>
              </a:rPr>
              <a:t>://pl.wikipedia.org</a:t>
            </a:r>
            <a:r>
              <a:rPr lang="pl-PL" sz="2400" dirty="0" smtClean="0">
                <a:solidFill>
                  <a:schemeClr val="bg2">
                    <a:lumMod val="50000"/>
                  </a:schemeClr>
                </a:solidFill>
                <a:hlinkClick r:id="rId5"/>
              </a:rPr>
              <a:t>/</a:t>
            </a:r>
            <a:r>
              <a:rPr lang="pl-PL" sz="24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pl-PL" sz="2400" dirty="0" smtClean="0">
                <a:solidFill>
                  <a:schemeClr val="bg2">
                    <a:lumMod val="50000"/>
                  </a:schemeClr>
                </a:solidFill>
                <a:hlinkClick r:id="rId6"/>
              </a:rPr>
              <a:t>https</a:t>
            </a:r>
            <a:r>
              <a:rPr lang="pl-PL" sz="2400" smtClean="0">
                <a:solidFill>
                  <a:schemeClr val="bg2">
                    <a:lumMod val="50000"/>
                  </a:schemeClr>
                </a:solidFill>
                <a:hlinkClick r:id="rId6"/>
              </a:rPr>
              <a:t>://</a:t>
            </a:r>
            <a:r>
              <a:rPr lang="pl-PL" sz="2400" smtClean="0">
                <a:solidFill>
                  <a:schemeClr val="bg2">
                    <a:lumMod val="50000"/>
                  </a:schemeClr>
                </a:solidFill>
                <a:hlinkClick r:id="rId6"/>
              </a:rPr>
              <a:t>www.farmacja.umed.wroc.pl/sites/default/files/files/Konserwanty_i_przeciwutleniacze.pdf</a:t>
            </a:r>
            <a:r>
              <a:rPr lang="pl-PL" sz="240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pl-PL" sz="240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pl-PL" sz="2400" smtClean="0">
                <a:solidFill>
                  <a:schemeClr val="bg2">
                    <a:lumMod val="50000"/>
                  </a:schemeClr>
                </a:solidFill>
              </a:rPr>
              <a:t>https://</a:t>
            </a:r>
            <a:r>
              <a:rPr lang="pl-PL" sz="2400" smtClean="0">
                <a:solidFill>
                  <a:schemeClr val="bg2">
                    <a:lumMod val="50000"/>
                  </a:schemeClr>
                </a:solidFill>
              </a:rPr>
              <a:t>www.neomakeup.pl/wlasciwosci-skladnikow-aktywnych-w-kosmetykach</a:t>
            </a:r>
            <a:r>
              <a:rPr lang="pl-PL" sz="2400" smtClean="0">
                <a:solidFill>
                  <a:schemeClr val="bg2">
                    <a:lumMod val="50000"/>
                  </a:schemeClr>
                </a:solidFill>
              </a:rPr>
              <a:t>/</a:t>
            </a:r>
            <a:br>
              <a:rPr lang="pl-PL" sz="240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pl-PL" sz="2400" smtClean="0">
                <a:solidFill>
                  <a:schemeClr val="bg2">
                    <a:lumMod val="50000"/>
                  </a:schemeClr>
                </a:solidFill>
              </a:rPr>
              <a:t>https://www.kosmopedia.org/co-jest-w-kosmetyku/kosmetyki-do-makijazu/</a:t>
            </a:r>
            <a:r>
              <a:rPr lang="pl-PL" sz="24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pl-PL" sz="24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pl-PL" sz="24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pl-PL" sz="2200" dirty="0"/>
              <a:t/>
            </a:r>
            <a:br>
              <a:rPr lang="pl-PL" sz="2200" dirty="0"/>
            </a:br>
            <a:r>
              <a:rPr lang="pl-PL" sz="2200" dirty="0"/>
              <a:t/>
            </a:r>
            <a:br>
              <a:rPr lang="pl-PL" sz="2200" dirty="0"/>
            </a:br>
            <a:r>
              <a:rPr lang="pl-PL" sz="5400" dirty="0"/>
              <a:t/>
            </a:r>
            <a:br>
              <a:rPr lang="pl-PL" sz="5400" dirty="0"/>
            </a:br>
            <a:endParaRPr lang="pl-PL" sz="5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14400" y="1785938"/>
            <a:ext cx="8229600" cy="46037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/>
              <a:t> </a:t>
            </a:r>
          </a:p>
        </p:txBody>
      </p:sp>
      <p:sp>
        <p:nvSpPr>
          <p:cNvPr id="55300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/>
            <a:r>
              <a:rPr lang="pl-PL" sz="900"/>
              <a:t>       </a:t>
            </a:r>
            <a:endParaRPr lang="pl-PL"/>
          </a:p>
        </p:txBody>
      </p:sp>
      <p:sp>
        <p:nvSpPr>
          <p:cNvPr id="55302" name="Rectangle 5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62268194"/>
              </p:ext>
            </p:extLst>
          </p:nvPr>
        </p:nvGraphicFramePr>
        <p:xfrm>
          <a:off x="1435100" y="1447800"/>
          <a:ext cx="7499352" cy="686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8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748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748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748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Liczba</a:t>
                      </a:r>
                      <a:r>
                        <a:rPr lang="pl-PL" baseline="0" dirty="0"/>
                        <a:t> punktów</a:t>
                      </a:r>
                      <a:endParaRPr lang="pl-PL" dirty="0"/>
                    </a:p>
                  </a:txBody>
                  <a:tcPr marL="86107" marR="86107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1p</a:t>
                      </a:r>
                      <a:r>
                        <a:rPr lang="pl-PL" dirty="0"/>
                        <a:t>.</a:t>
                      </a:r>
                    </a:p>
                  </a:txBody>
                  <a:tcPr marL="86107" marR="86107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2p</a:t>
                      </a:r>
                      <a:r>
                        <a:rPr lang="pl-PL" dirty="0"/>
                        <a:t>.</a:t>
                      </a:r>
                    </a:p>
                  </a:txBody>
                  <a:tcPr marL="86107" marR="86107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3p</a:t>
                      </a:r>
                      <a:r>
                        <a:rPr lang="pl-PL" dirty="0"/>
                        <a:t>.</a:t>
                      </a:r>
                    </a:p>
                  </a:txBody>
                  <a:tcPr marL="86107" marR="86107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/>
                        <a:t>Zawartość merytoryczna</a:t>
                      </a:r>
                      <a:r>
                        <a:rPr lang="pl-PL" b="1" baseline="0" dirty="0"/>
                        <a:t> prezentacji</a:t>
                      </a:r>
                      <a:endParaRPr lang="pl-PL" b="1" dirty="0"/>
                    </a:p>
                  </a:txBody>
                  <a:tcPr marL="86107" marR="86107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Informacja niepełna, często nie na temat. Wykorzystanie powierzchowne źródeł. Brak wszystkich obowiązkowych zagadnień. Niewielkie dostosowanie się do wspólnych ustaleń grupy</a:t>
                      </a:r>
                    </a:p>
                  </a:txBody>
                  <a:tcPr marL="86107" marR="86107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Opracowanie większości zagadnień zgodnie z tematem. Wykorzystanie źródeł powierzchownie.</a:t>
                      </a:r>
                    </a:p>
                    <a:p>
                      <a:r>
                        <a:rPr lang="pl-PL" dirty="0"/>
                        <a:t>Dostosowanie się w znacznej mierze do wspólnych ustaleń grupy.</a:t>
                      </a:r>
                    </a:p>
                  </a:txBody>
                  <a:tcPr marL="86107" marR="8610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Wyczerpujące opracowanie tematu. Pełne wykorzystanie podanych źródeł oraz innych informacji. Całkowite dostosowanie się do wspólnych ustaleń grupy.</a:t>
                      </a:r>
                    </a:p>
                    <a:p>
                      <a:endParaRPr lang="pl-PL" dirty="0"/>
                    </a:p>
                  </a:txBody>
                  <a:tcPr marL="86107" marR="86107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/>
                        <a:t>Wrażenia wizualne</a:t>
                      </a:r>
                    </a:p>
                  </a:txBody>
                  <a:tcPr marL="86107" marR="86107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Złe rozplanowanie elementów na slajdzie. Słabo czytelna praca, nieestetyczna. Zbyt dużo informacji</a:t>
                      </a:r>
                      <a:r>
                        <a:rPr lang="pl-PL" baseline="0" dirty="0"/>
                        <a:t> na slajdzie lub brak informacji.</a:t>
                      </a:r>
                      <a:endParaRPr lang="pl-PL" dirty="0"/>
                    </a:p>
                  </a:txBody>
                  <a:tcPr marL="86107" marR="86107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Treść poprawnie rozmieszczona. Odpowiednia ilość slajdów, praca czytelna.</a:t>
                      </a:r>
                    </a:p>
                  </a:txBody>
                  <a:tcPr marL="86107" marR="86107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Przejrzysta, czytelna, estetyczna praca. Treść uporządkowana. Odpowiednio dobrane elementy graficzne. </a:t>
                      </a:r>
                    </a:p>
                  </a:txBody>
                  <a:tcPr marL="86107" marR="86107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9761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36897967"/>
              </p:ext>
            </p:extLst>
          </p:nvPr>
        </p:nvGraphicFramePr>
        <p:xfrm>
          <a:off x="1435100" y="1447800"/>
          <a:ext cx="7499352" cy="585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8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748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748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748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Liczba</a:t>
                      </a:r>
                      <a:r>
                        <a:rPr lang="pl-PL" baseline="0" dirty="0"/>
                        <a:t> punktów</a:t>
                      </a:r>
                      <a:endParaRPr lang="pl-PL" dirty="0"/>
                    </a:p>
                  </a:txBody>
                  <a:tcPr marL="86107" marR="86107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1p</a:t>
                      </a:r>
                      <a:r>
                        <a:rPr lang="pl-PL" dirty="0"/>
                        <a:t>.</a:t>
                      </a:r>
                    </a:p>
                  </a:txBody>
                  <a:tcPr marL="86107" marR="86107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2p</a:t>
                      </a:r>
                      <a:r>
                        <a:rPr lang="pl-PL" dirty="0"/>
                        <a:t>.</a:t>
                      </a:r>
                    </a:p>
                  </a:txBody>
                  <a:tcPr marL="86107" marR="86107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3p</a:t>
                      </a:r>
                      <a:r>
                        <a:rPr lang="pl-PL" dirty="0"/>
                        <a:t>.</a:t>
                      </a:r>
                    </a:p>
                  </a:txBody>
                  <a:tcPr marL="86107" marR="86107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/>
                        <a:t>Pokaz</a:t>
                      </a:r>
                      <a:r>
                        <a:rPr lang="pl-PL" b="1" baseline="0" dirty="0"/>
                        <a:t> - prezentacji</a:t>
                      </a:r>
                      <a:endParaRPr lang="pl-PL" b="1" dirty="0"/>
                    </a:p>
                  </a:txBody>
                  <a:tcPr marL="86107" marR="86107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Praca tylko przeczytana (zamigana)przez ucznia, słaba znajomość</a:t>
                      </a:r>
                      <a:r>
                        <a:rPr lang="pl-PL" baseline="0" dirty="0"/>
                        <a:t> tematu, słownictwa. Brak odpowiedzi na pytania dodatkowe nauczyciela</a:t>
                      </a:r>
                      <a:endParaRPr lang="pl-PL" dirty="0"/>
                    </a:p>
                  </a:txBody>
                  <a:tcPr marL="86107" marR="86107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Prezentacja częściowo przeczytana, częściowo samodzielnie</a:t>
                      </a:r>
                      <a:r>
                        <a:rPr lang="pl-PL" baseline="0" dirty="0"/>
                        <a:t> powiedziana (zamigana). Słabe odpowiedzi na pytania nauczyciela</a:t>
                      </a:r>
                      <a:endParaRPr lang="pl-PL" dirty="0"/>
                    </a:p>
                  </a:txBody>
                  <a:tcPr marL="86107" marR="86107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Prezentacja przedstawiona samodzielnie, duża</a:t>
                      </a:r>
                      <a:r>
                        <a:rPr lang="pl-PL" baseline="0" dirty="0"/>
                        <a:t> znajomość tematu. Umiejętność odpowiedzi na pytania nauczyciela dotyczące prezentowanej tematyki</a:t>
                      </a:r>
                      <a:endParaRPr lang="pl-PL" dirty="0"/>
                    </a:p>
                  </a:txBody>
                  <a:tcPr marL="86107" marR="86107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/>
                        <a:t>Zaangażowanie par, oraz umiejętność współpracy </a:t>
                      </a:r>
                      <a:r>
                        <a:rPr lang="pl-PL" sz="1200" b="0" baseline="0" dirty="0"/>
                        <a:t>(w tej części zadania punkty przyznajemy biorąc pod uwagę zaangażowanie uczniów i ich indywidualne możliwości.</a:t>
                      </a:r>
                      <a:endParaRPr lang="pl-PL" dirty="0"/>
                    </a:p>
                  </a:txBody>
                  <a:tcPr marL="86107" marR="86107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Niewielkie zaangażowanie w pracę.</a:t>
                      </a:r>
                    </a:p>
                  </a:txBody>
                  <a:tcPr marL="86107" marR="86107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Średnie zaangażowanie w pracę.</a:t>
                      </a:r>
                    </a:p>
                  </a:txBody>
                  <a:tcPr marL="86107" marR="86107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Duże</a:t>
                      </a:r>
                      <a:r>
                        <a:rPr lang="pl-PL" baseline="0" dirty="0"/>
                        <a:t> zaangażowanie, kreatywność i inicjowanie działań.</a:t>
                      </a:r>
                      <a:endParaRPr lang="pl-PL" dirty="0"/>
                    </a:p>
                  </a:txBody>
                  <a:tcPr marL="86107" marR="86107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91124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 – </a:t>
            </a:r>
            <a:r>
              <a:rPr lang="pl-PL" dirty="0">
                <a:solidFill>
                  <a:srgbClr val="FF0000"/>
                </a:solidFill>
              </a:rPr>
              <a:t>ocenianie</a:t>
            </a:r>
            <a:r>
              <a:rPr lang="pl-PL" dirty="0"/>
              <a:t>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47378647"/>
              </p:ext>
            </p:extLst>
          </p:nvPr>
        </p:nvGraphicFramePr>
        <p:xfrm>
          <a:off x="395536" y="1556792"/>
          <a:ext cx="8229600" cy="3672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PUNKTY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effectLst/>
                          <a:latin typeface="Times New Roman"/>
                        </a:rPr>
                        <a:t>OCENA</a:t>
                      </a:r>
                      <a:endParaRPr lang="pl-PL" sz="18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  &lt;2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Niedostateczna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 4-3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Dopuszczająca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6-5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Dostateczna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8-7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Dobra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9-10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Bardzo Dobra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11-12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Celująca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30853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Konkluzja: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W czasie pisania tego zadania zdobyliście wiele wiadomości:</a:t>
            </a:r>
          </a:p>
          <a:p>
            <a:r>
              <a:rPr lang="pl-PL" dirty="0"/>
              <a:t>Dotyczących składników aktywnych źródła  ich pochodzenia , zastosowania i wpływu na organizm</a:t>
            </a:r>
          </a:p>
        </p:txBody>
      </p:sp>
    </p:spTree>
    <p:extLst>
      <p:ext uri="{BB962C8B-B14F-4D97-AF65-F5344CB8AC3E}">
        <p14:creationId xmlns:p14="http://schemas.microsoft.com/office/powerpoint/2010/main" xmlns="" val="83415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Konkluzja: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Nauczyliście się korzystać ze z różnych źródeł internetowych oraz poznaliście zasady bezpiecznego korzystania z Internetu</a:t>
            </a:r>
          </a:p>
          <a:p>
            <a:r>
              <a:rPr lang="pl-PL" dirty="0"/>
              <a:t>Nauczyliście się trudnej sztuki kompromisu – czyli dogadania się w grupie, kiedy każdy z was ma inne zdanie</a:t>
            </a:r>
          </a:p>
          <a:p>
            <a:r>
              <a:rPr lang="pl-PL" dirty="0"/>
              <a:t>Poznaliście również sztukę współpracy w grupie rówieśników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131792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/>
              <a:t>Poradnik dla nauczyciela:</a:t>
            </a:r>
            <a:r>
              <a:rPr lang="pl-PL" dirty="0">
                <a:solidFill>
                  <a:srgbClr val="FF0000"/>
                </a:solidFill>
              </a:rPr>
              <a:t/>
            </a:r>
            <a:br>
              <a:rPr lang="pl-PL" dirty="0">
                <a:solidFill>
                  <a:srgbClr val="FF0000"/>
                </a:solidFill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/>
              <a:t>1. Projekt ten może być dosyć trudny dla uczniów, muszą tu połączyć kilka wątków, nauczyciel powinien koordynować pracę uczniów i na poszczególnych etapach sprawdzać czy uczniowie sobie ze wszystkim radzą: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Zapoznanie uczniów z projektem jego zadaniami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Przeglądnięcie z uczniami wybranych źródeł internetowych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Pomoc uczniom w wypracowaniu wspólnych rozwiązań przy ustalaniu wspólnych rozwiązań  wyboru tematyki.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6845930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Poradnik dla nauczyciela: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2. W tworzeniu prezentacji mogą uczniom pomagać rodzice, zwłaszcza w przeglądnięciu stron internetowych oraz wyborze odpowiednich informacji do prezentacji.</a:t>
            </a:r>
          </a:p>
          <a:p>
            <a:pPr marL="0" indent="0">
              <a:buNone/>
            </a:pPr>
            <a:r>
              <a:rPr lang="pl-PL" dirty="0"/>
              <a:t>3. Nauczyciel powinien zwrócić uczniom uwagę, aby przygotowywana przez nich prezentacja była przemyślana, tak, żeby mogli później w zrozumiały sposób zaprezentować ja na forum klasy.</a:t>
            </a:r>
          </a:p>
          <a:p>
            <a:pPr marL="0" indent="0">
              <a:buNone/>
            </a:pPr>
            <a:r>
              <a:rPr lang="pl-PL" dirty="0"/>
              <a:t>4. Nauczyciel może sam zdecydować o formie  prezentacji projektu. Forma prezentacji musi uwzględniać możliwości indywidualne uczniów.</a:t>
            </a:r>
          </a:p>
          <a:p>
            <a:pPr marL="0" indent="0">
              <a:buNone/>
            </a:pPr>
            <a:r>
              <a:rPr lang="pl-PL" dirty="0"/>
              <a:t>5. Na realizację projektu powinna być przeznaczone ok. 3 tygodni, czas ewentualnie można wydłużyć jeśli jest to konieczne.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908217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Co to są składniki aktywne w kosmetykach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Web Quest przeznaczony dla uczniów niesłyszących  w ramach przedmiotu kosmetyka pielęgnacyjna i upiększająca twarzy, szyi </a:t>
            </a:r>
            <a:r>
              <a:rPr lang="pl-PL" b="1"/>
              <a:t>i dekoltu</a:t>
            </a:r>
            <a:endParaRPr lang="pl-PL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/>
          </a:bodyPr>
          <a:lstStyle/>
          <a:p>
            <a:r>
              <a:rPr lang="pl-PL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Powodzenia !!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460DFA1-6278-424B-A50D-B38AC563C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213285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Projekt „</a:t>
            </a:r>
            <a:r>
              <a:rPr lang="pl-PL" b="0" i="0" dirty="0">
                <a:effectLst/>
              </a:rPr>
              <a:t>Innowacyjne narzędzia w edukacji zawodowej dla niesłyszących</a:t>
            </a:r>
            <a:r>
              <a:rPr lang="pl-PL" dirty="0"/>
              <a:t>” korzysta z dofinansowania otrzymanego od Islandii, Liechtensteinu i Norwegii w ramach funduszy EOG. 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953492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Spis treści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1. Wprowadzenie</a:t>
            </a:r>
          </a:p>
          <a:p>
            <a:pPr marL="0" indent="0">
              <a:buNone/>
            </a:pPr>
            <a:r>
              <a:rPr lang="pl-PL" dirty="0"/>
              <a:t>2. Zadania</a:t>
            </a:r>
          </a:p>
          <a:p>
            <a:pPr marL="0" indent="0">
              <a:buNone/>
            </a:pPr>
            <a:r>
              <a:rPr lang="pl-PL" dirty="0"/>
              <a:t>3. Proces</a:t>
            </a:r>
          </a:p>
          <a:p>
            <a:pPr marL="0" indent="0">
              <a:buNone/>
            </a:pPr>
            <a:r>
              <a:rPr lang="pl-PL" dirty="0"/>
              <a:t>4. Źródła</a:t>
            </a:r>
          </a:p>
          <a:p>
            <a:pPr marL="0" indent="0">
              <a:buNone/>
            </a:pPr>
            <a:r>
              <a:rPr lang="pl-PL" dirty="0"/>
              <a:t>5. Ewaluacja</a:t>
            </a:r>
          </a:p>
          <a:p>
            <a:pPr marL="0" indent="0">
              <a:buNone/>
            </a:pPr>
            <a:r>
              <a:rPr lang="pl-PL" dirty="0"/>
              <a:t>6. Konkluzja</a:t>
            </a:r>
          </a:p>
          <a:p>
            <a:pPr marL="0" indent="0">
              <a:buNone/>
            </a:pPr>
            <a:r>
              <a:rPr lang="pl-PL" dirty="0"/>
              <a:t>7. Poradnik dla nauczyciela</a:t>
            </a:r>
          </a:p>
          <a:p>
            <a:endParaRPr lang="pl-PL" dirty="0"/>
          </a:p>
        </p:txBody>
      </p:sp>
      <p:pic>
        <p:nvPicPr>
          <p:cNvPr id="18434" name="Picture 2" descr="Kosmetyki, rysunek, komplet. Designs., makijaż, to, perfumy, tusz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1785926"/>
            <a:ext cx="4286250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>
                <a:solidFill>
                  <a:schemeClr val="accent1"/>
                </a:solidFill>
              </a:rPr>
              <a:t>Co to są składniki aktywne ?</a:t>
            </a:r>
          </a:p>
          <a:p>
            <a:pPr marL="0" indent="0">
              <a:buNone/>
            </a:pPr>
            <a:r>
              <a:rPr lang="pl-PL" dirty="0">
                <a:solidFill>
                  <a:schemeClr val="accent1"/>
                </a:solidFill>
              </a:rPr>
              <a:t>Jaki jest podział składników aktywnych?</a:t>
            </a:r>
          </a:p>
          <a:p>
            <a:pPr marL="0" indent="0">
              <a:buNone/>
            </a:pPr>
            <a:r>
              <a:rPr lang="pl-PL" dirty="0">
                <a:solidFill>
                  <a:schemeClr val="accent1"/>
                </a:solidFill>
              </a:rPr>
              <a:t>Jaki jest skład kosmetyku ?</a:t>
            </a:r>
          </a:p>
          <a:p>
            <a:pPr marL="0" indent="0">
              <a:buNone/>
            </a:pPr>
            <a:r>
              <a:rPr lang="pl-PL" dirty="0"/>
              <a:t>Czy znacie odpowiedzi na te pytania 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Składniki aktywne w kosmetykach to substancje występujące w jego recepturze stosowanie odpowiednich składników ma wpływ na wygląd skóry w zależności od jej rodzaju.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Zagadnienia z którymi należy się zapoznać 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pl-PL" dirty="0"/>
              <a:t>Skład kosmetyku :</a:t>
            </a:r>
          </a:p>
          <a:p>
            <a:pPr lvl="0"/>
            <a:r>
              <a:rPr lang="pl-PL" dirty="0"/>
              <a:t>Substancji bazowych : olej parafinowy ,oleje roślinne </a:t>
            </a:r>
          </a:p>
          <a:p>
            <a:pPr lvl="0"/>
            <a:r>
              <a:rPr lang="pl-PL" dirty="0"/>
              <a:t>Substancji nadających konsystencję – emulsja</a:t>
            </a:r>
          </a:p>
          <a:p>
            <a:pPr lvl="0"/>
            <a:r>
              <a:rPr lang="pl-PL" dirty="0"/>
              <a:t>Antyutleniaczy –konserwantów</a:t>
            </a:r>
          </a:p>
          <a:p>
            <a:pPr lvl="0"/>
            <a:r>
              <a:rPr lang="pl-PL" dirty="0"/>
              <a:t>Substancji czynnych ( aktywnych) –decydujących o przeznaczeniu kosmetyku.</a:t>
            </a:r>
          </a:p>
          <a:p>
            <a:r>
              <a:rPr lang="pl-PL" dirty="0"/>
              <a:t> </a:t>
            </a:r>
          </a:p>
          <a:p>
            <a:r>
              <a:rPr lang="pl-PL" dirty="0"/>
              <a:t>Podział substancji  : </a:t>
            </a:r>
          </a:p>
          <a:p>
            <a:pPr lvl="0"/>
            <a:r>
              <a:rPr lang="pl-PL" dirty="0"/>
              <a:t>Witaminy</a:t>
            </a:r>
          </a:p>
          <a:p>
            <a:pPr lvl="0"/>
            <a:r>
              <a:rPr lang="pl-PL" dirty="0"/>
              <a:t>Produkty pochodzenia roślinnego</a:t>
            </a:r>
          </a:p>
          <a:p>
            <a:pPr lvl="0"/>
            <a:r>
              <a:rPr lang="pl-PL" dirty="0"/>
              <a:t>Produkty pochodzenia zwierzęcego</a:t>
            </a:r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Waszym zadaniem będzie przygotowanie prezentacji w Power Point na temat składników aktywnych w kosmetykach z uwzględnieniem wymienionych zagadnień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pl-PL" dirty="0"/>
              <a:t>     </a:t>
            </a:r>
            <a:r>
              <a:rPr lang="pl-PL" sz="2800" b="1" u="sng" dirty="0"/>
              <a:t>Poszukaj informacji na podane tematy :</a:t>
            </a:r>
          </a:p>
          <a:p>
            <a:pPr lvl="0"/>
            <a:r>
              <a:rPr lang="pl-PL" dirty="0"/>
              <a:t> Substancji bazowych kosmetyków  </a:t>
            </a:r>
          </a:p>
          <a:p>
            <a:pPr lvl="0"/>
            <a:r>
              <a:rPr lang="pl-PL" dirty="0"/>
              <a:t>Substancji nadających konsystencję </a:t>
            </a:r>
          </a:p>
          <a:p>
            <a:pPr lvl="0"/>
            <a:r>
              <a:rPr lang="pl-PL" dirty="0"/>
              <a:t>Antyutleniaczy –konserwantów</a:t>
            </a:r>
          </a:p>
          <a:p>
            <a:pPr lvl="0"/>
            <a:r>
              <a:rPr lang="pl-PL" dirty="0"/>
              <a:t>Substancji czynnych ( aktywnych) –decydujących o przeznaczeniu kosmetyku.</a:t>
            </a:r>
          </a:p>
          <a:p>
            <a:pPr lvl="0"/>
            <a:r>
              <a:rPr lang="pl-PL" dirty="0"/>
              <a:t>Produkty pochodzenia roślinnego</a:t>
            </a:r>
          </a:p>
          <a:p>
            <a:pPr lvl="0"/>
            <a:r>
              <a:rPr lang="pl-PL" dirty="0"/>
              <a:t>Produkty pochodzenia zwierzęcego</a:t>
            </a:r>
          </a:p>
          <a:p>
            <a:pPr marL="514350" indent="-514350"/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Proces: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u="sng" dirty="0"/>
              <a:t>Każda prezentacja powinna zawierać:</a:t>
            </a:r>
          </a:p>
          <a:p>
            <a:pPr marL="0" indent="0">
              <a:buNone/>
            </a:pPr>
            <a:r>
              <a:rPr lang="pl-PL" dirty="0"/>
              <a:t>1. Imię i nazwisko autorów</a:t>
            </a:r>
          </a:p>
          <a:p>
            <a:pPr marL="0" indent="0">
              <a:buNone/>
            </a:pPr>
            <a:r>
              <a:rPr lang="pl-PL" dirty="0"/>
              <a:t>2. Temat  zadania .</a:t>
            </a:r>
          </a:p>
          <a:p>
            <a:pPr marL="0" indent="0">
              <a:buNone/>
            </a:pPr>
            <a:r>
              <a:rPr lang="pl-PL" dirty="0"/>
              <a:t>3. Dokładnie opisane zagadnienia  , forma przejrzysta i zrozumiała</a:t>
            </a:r>
          </a:p>
          <a:p>
            <a:pPr marL="0" indent="0">
              <a:buNone/>
            </a:pPr>
            <a:r>
              <a:rPr lang="pl-PL" dirty="0"/>
              <a:t>3. Efektem końcowym prezentacja tematu na lekcjach .</a:t>
            </a:r>
          </a:p>
        </p:txBody>
      </p:sp>
    </p:spTree>
    <p:extLst>
      <p:ext uri="{BB962C8B-B14F-4D97-AF65-F5344CB8AC3E}">
        <p14:creationId xmlns:p14="http://schemas.microsoft.com/office/powerpoint/2010/main" xmlns="" val="1585365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192</TotalTime>
  <Words>834</Words>
  <Application>Microsoft Office PowerPoint</Application>
  <PresentationFormat>Pokaz na ekranie (4:3)</PresentationFormat>
  <Paragraphs>131</Paragraphs>
  <Slides>21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Przesilenie</vt:lpstr>
      <vt:lpstr>Składniki aktywne w kosmetykach</vt:lpstr>
      <vt:lpstr>Co to są składniki aktywne w kosmetykach </vt:lpstr>
      <vt:lpstr>Spis treści</vt:lpstr>
      <vt:lpstr>wprowadzenie</vt:lpstr>
      <vt:lpstr>Wprowadzenie </vt:lpstr>
      <vt:lpstr>Zagadnienia z którymi należy się zapoznać :</vt:lpstr>
      <vt:lpstr>Zadanie </vt:lpstr>
      <vt:lpstr>Zadanie 1</vt:lpstr>
      <vt:lpstr>Proces: </vt:lpstr>
      <vt:lpstr>Proces: </vt:lpstr>
      <vt:lpstr>Proces: </vt:lpstr>
      <vt:lpstr>witaminy w internecie  podręcznik  pt „ Kosmetyka pielęgnacyjna i upiększająca twarzy, szyi i dekoltu” aut: B. Drygas, M. Mrozowska, R. Szpindor.  http://portalwiedzy.onet.pl http://portal.abczdrowie.pl http://www.odchudzanko.pl http://pl.wikipedia.org/ https://www.farmacja.umed.wroc.pl/sites/default/files/files/Konserwanty_i_przeciwutleniacze.pdf https://www.neomakeup.pl/wlasciwosci-skladnikow-aktywnych-w-kosmetykach/ https://www.kosmopedia.org/co-jest-w-kosmetyku/kosmetyki-do-makijazu/     </vt:lpstr>
      <vt:lpstr>Ewaluacja:</vt:lpstr>
      <vt:lpstr>Ewaluacja:</vt:lpstr>
      <vt:lpstr>Ewaluacja – ocenianie:</vt:lpstr>
      <vt:lpstr>Konkluzja:</vt:lpstr>
      <vt:lpstr>Konkluzja:</vt:lpstr>
      <vt:lpstr> Poradnik dla nauczyciela: </vt:lpstr>
      <vt:lpstr>Poradnik dla nauczyciela:</vt:lpstr>
      <vt:lpstr>Powodzenia !!</vt:lpstr>
      <vt:lpstr>Projekt „Innowacyjne narzędzia w edukacji zawodowej dla niesłyszących” korzysta z dofinansowania otrzymanego od Islandii, Liechtensteinu i Norwegii w ramach funduszy EOG.   </vt:lpstr>
    </vt:vector>
  </TitlesOfParts>
  <Company>wiater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WQ  o sw</dc:title>
  <dc:creator>Kasia</dc:creator>
  <cp:lastModifiedBy>Konrad1</cp:lastModifiedBy>
  <cp:revision>36</cp:revision>
  <dcterms:created xsi:type="dcterms:W3CDTF">2017-10-04T16:14:31Z</dcterms:created>
  <dcterms:modified xsi:type="dcterms:W3CDTF">2021-08-21T21:43:04Z</dcterms:modified>
</cp:coreProperties>
</file>